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 id="265" r:id="rId3"/>
    <p:sldId id="271" r:id="rId4"/>
    <p:sldId id="267" r:id="rId5"/>
    <p:sldId id="268" r:id="rId6"/>
    <p:sldId id="269" r:id="rId7"/>
    <p:sldId id="270" r:id="rId8"/>
    <p:sldId id="264" r:id="rId9"/>
    <p:sldId id="272" r:id="rId10"/>
    <p:sldId id="273" r:id="rId11"/>
    <p:sldId id="274" r:id="rId12"/>
    <p:sldId id="275" r:id="rId13"/>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7" d="100"/>
          <a:sy n="97" d="100"/>
        </p:scale>
        <p:origin x="-86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E1BE6AE-0E87-4B05-B041-5BF33A04B9B2}" type="datetimeFigureOut">
              <a:rPr lang="en-US" smtClean="0"/>
              <a:pPr/>
              <a:t>5/30/2010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7F6952-2C1B-4A7C-BD76-02B126D7BD8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1BE6AE-0E87-4B05-B041-5BF33A04B9B2}" type="datetimeFigureOut">
              <a:rPr lang="en-US" smtClean="0"/>
              <a:pPr/>
              <a:t>5/30/2010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7F6952-2C1B-4A7C-BD76-02B126D7BD8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1BE6AE-0E87-4B05-B041-5BF33A04B9B2}" type="datetimeFigureOut">
              <a:rPr lang="en-US" smtClean="0"/>
              <a:pPr/>
              <a:t>5/30/2010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7F6952-2C1B-4A7C-BD76-02B126D7BD8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E1BE6AE-0E87-4B05-B041-5BF33A04B9B2}" type="datetimeFigureOut">
              <a:rPr lang="en-US" smtClean="0"/>
              <a:pPr/>
              <a:t>5/30/2010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7F6952-2C1B-4A7C-BD76-02B126D7BD8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E1BE6AE-0E87-4B05-B041-5BF33A04B9B2}" type="datetimeFigureOut">
              <a:rPr lang="en-US" smtClean="0"/>
              <a:pPr/>
              <a:t>5/30/2010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7F6952-2C1B-4A7C-BD76-02B126D7BD8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E1BE6AE-0E87-4B05-B041-5BF33A04B9B2}" type="datetimeFigureOut">
              <a:rPr lang="en-US" smtClean="0"/>
              <a:pPr/>
              <a:t>5/30/2010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7F6952-2C1B-4A7C-BD76-02B126D7BD8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E1BE6AE-0E87-4B05-B041-5BF33A04B9B2}" type="datetimeFigureOut">
              <a:rPr lang="en-US" smtClean="0"/>
              <a:pPr/>
              <a:t>5/30/2010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7F6952-2C1B-4A7C-BD76-02B126D7BD8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E1BE6AE-0E87-4B05-B041-5BF33A04B9B2}" type="datetimeFigureOut">
              <a:rPr lang="en-US" smtClean="0"/>
              <a:pPr/>
              <a:t>5/30/2010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7F6952-2C1B-4A7C-BD76-02B126D7BD8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E1BE6AE-0E87-4B05-B041-5BF33A04B9B2}" type="datetimeFigureOut">
              <a:rPr lang="en-US" smtClean="0"/>
              <a:pPr/>
              <a:t>5/30/2010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7F6952-2C1B-4A7C-BD76-02B126D7BD8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1BE6AE-0E87-4B05-B041-5BF33A04B9B2}" type="datetimeFigureOut">
              <a:rPr lang="en-US" smtClean="0"/>
              <a:pPr/>
              <a:t>5/30/2010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7F6952-2C1B-4A7C-BD76-02B126D7BD8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E1BE6AE-0E87-4B05-B041-5BF33A04B9B2}" type="datetimeFigureOut">
              <a:rPr lang="en-US" smtClean="0"/>
              <a:pPr/>
              <a:t>5/30/2010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7F6952-2C1B-4A7C-BD76-02B126D7BD8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1BE6AE-0E87-4B05-B041-5BF33A04B9B2}" type="datetimeFigureOut">
              <a:rPr lang="en-US" smtClean="0"/>
              <a:pPr/>
              <a:t>5/30/2010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7F6952-2C1B-4A7C-BD76-02B126D7BD8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library.thinkquest.org/20991/prealg/frac.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304800" y="304800"/>
            <a:ext cx="8458200" cy="1234245"/>
          </a:xfrm>
          <a:prstGeom prst="rect">
            <a:avLst/>
          </a:prstGeom>
          <a:noFill/>
          <a:ln w="9525">
            <a:noFill/>
            <a:miter lim="800000"/>
            <a:headEnd/>
            <a:tailEnd/>
          </a:ln>
        </p:spPr>
      </p:pic>
      <p:sp>
        <p:nvSpPr>
          <p:cNvPr id="3" name="TextBox 2"/>
          <p:cNvSpPr txBox="1"/>
          <p:nvPr/>
        </p:nvSpPr>
        <p:spPr>
          <a:xfrm flipH="1">
            <a:off x="762000" y="2133600"/>
            <a:ext cx="7054269" cy="3785652"/>
          </a:xfrm>
          <a:prstGeom prst="rect">
            <a:avLst/>
          </a:prstGeom>
          <a:noFill/>
        </p:spPr>
        <p:txBody>
          <a:bodyPr wrap="square" rtlCol="0">
            <a:spAutoFit/>
          </a:bodyPr>
          <a:lstStyle/>
          <a:p>
            <a:pPr algn="ctr"/>
            <a:r>
              <a:rPr lang="en-US" sz="2400" dirty="0" smtClean="0">
                <a:latin typeface="Impact" pitchFamily="34" charset="0"/>
              </a:rPr>
              <a:t>Pre-Algebra on the ACT</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pic>
        <p:nvPicPr>
          <p:cNvPr id="12290" name="Picture 2" descr="http://sites.google.com/site/mrholtismyfavoriteteacher/einstein_010.jpg"/>
          <p:cNvPicPr>
            <a:picLocks noChangeAspect="1" noChangeArrowheads="1"/>
          </p:cNvPicPr>
          <p:nvPr/>
        </p:nvPicPr>
        <p:blipFill>
          <a:blip r:embed="rId3" cstate="print"/>
          <a:srcRect/>
          <a:stretch>
            <a:fillRect/>
          </a:stretch>
        </p:blipFill>
        <p:spPr bwMode="auto">
          <a:xfrm>
            <a:off x="2743200" y="3124200"/>
            <a:ext cx="3327400" cy="249555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00200"/>
            <a:ext cx="8229600" cy="4876800"/>
          </a:xfrm>
        </p:spPr>
        <p:txBody>
          <a:bodyPr>
            <a:normAutofit fontScale="92500" lnSpcReduction="10000"/>
          </a:bodyPr>
          <a:lstStyle/>
          <a:p>
            <a:pPr>
              <a:buNone/>
            </a:pPr>
            <a:r>
              <a:rPr lang="en-US" sz="1900" dirty="0" smtClean="0"/>
              <a:t>10. On a math test, 12 students earned an A. This number is exactly 25% of the total number of students in the class. How many students are in the class?</a:t>
            </a:r>
          </a:p>
          <a:p>
            <a:pPr lvl="0">
              <a:buNone/>
            </a:pPr>
            <a:r>
              <a:rPr lang="en-US" sz="1900" dirty="0" smtClean="0"/>
              <a:t>A. 15</a:t>
            </a:r>
          </a:p>
          <a:p>
            <a:pPr lvl="0">
              <a:buNone/>
            </a:pPr>
            <a:r>
              <a:rPr lang="en-US" sz="1900" dirty="0" smtClean="0"/>
              <a:t>B. 16</a:t>
            </a:r>
          </a:p>
          <a:p>
            <a:pPr lvl="0">
              <a:buNone/>
            </a:pPr>
            <a:r>
              <a:rPr lang="en-US" sz="1900" dirty="0" smtClean="0"/>
              <a:t>C. 21</a:t>
            </a:r>
          </a:p>
          <a:p>
            <a:pPr lvl="0">
              <a:buNone/>
            </a:pPr>
            <a:r>
              <a:rPr lang="en-US" sz="1900" dirty="0" smtClean="0"/>
              <a:t>D. 30</a:t>
            </a:r>
          </a:p>
          <a:p>
            <a:pPr lvl="0">
              <a:buNone/>
            </a:pPr>
            <a:r>
              <a:rPr lang="en-US" sz="1900" dirty="0" smtClean="0"/>
              <a:t>E. 48</a:t>
            </a:r>
          </a:p>
          <a:p>
            <a:pPr>
              <a:buNone/>
            </a:pPr>
            <a:r>
              <a:rPr lang="en-US" sz="1900" dirty="0" smtClean="0"/>
              <a:t>This year, 75% of the graduating class of Harriet Tubman High School had taken at least 8 math courses. Of the remaining class members, 60% had taken 6 or 7 math courses. What percent of the graduating class had taken fewer than 6 math courses?</a:t>
            </a:r>
          </a:p>
          <a:p>
            <a:pPr lvl="0">
              <a:buNone/>
            </a:pPr>
            <a:r>
              <a:rPr lang="en-US" sz="1900" dirty="0" smtClean="0"/>
              <a:t>A. 0%</a:t>
            </a:r>
          </a:p>
          <a:p>
            <a:pPr lvl="0">
              <a:buNone/>
            </a:pPr>
            <a:r>
              <a:rPr lang="en-US" sz="1900" dirty="0" smtClean="0"/>
              <a:t>B. 10%</a:t>
            </a:r>
          </a:p>
          <a:p>
            <a:pPr lvl="0">
              <a:buNone/>
            </a:pPr>
            <a:r>
              <a:rPr lang="en-US" sz="1900" dirty="0" smtClean="0"/>
              <a:t>C. 15%</a:t>
            </a:r>
          </a:p>
          <a:p>
            <a:pPr lvl="0">
              <a:buNone/>
            </a:pPr>
            <a:r>
              <a:rPr lang="en-US" sz="1900" dirty="0" smtClean="0"/>
              <a:t>D. 30%</a:t>
            </a:r>
          </a:p>
          <a:p>
            <a:pPr lvl="0">
              <a:buNone/>
            </a:pPr>
            <a:r>
              <a:rPr lang="en-US" sz="1900" dirty="0" smtClean="0"/>
              <a:t>E. 45%</a:t>
            </a:r>
          </a:p>
          <a:p>
            <a:pPr>
              <a:buAutoNum type="arabicPeriod" startAt="11"/>
            </a:pPr>
            <a:endParaRPr lang="en-US" sz="1800" dirty="0"/>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457200" y="1600200"/>
            <a:ext cx="8229600" cy="4648200"/>
          </a:xfrm>
        </p:spPr>
        <p:txBody>
          <a:bodyPr>
            <a:normAutofit fontScale="92500" lnSpcReduction="20000"/>
          </a:bodyPr>
          <a:lstStyle/>
          <a:p>
            <a:pPr lvl="0">
              <a:buNone/>
            </a:pPr>
            <a:r>
              <a:rPr lang="en-US" sz="1900" dirty="0" smtClean="0"/>
              <a:t>12.  Adam tried to compute the average of his 7 test scores. He mistakenly divided the correct sum of all his test scores by 6, which yielded 84. What is Adam’s correct average test score?</a:t>
            </a:r>
          </a:p>
          <a:p>
            <a:pPr lvl="0">
              <a:buNone/>
            </a:pPr>
            <a:r>
              <a:rPr lang="en-US" sz="1900" dirty="0" smtClean="0"/>
              <a:t>A. 70</a:t>
            </a:r>
          </a:p>
          <a:p>
            <a:pPr lvl="0">
              <a:buNone/>
            </a:pPr>
            <a:r>
              <a:rPr lang="en-US" sz="1900" dirty="0" smtClean="0"/>
              <a:t>B. 72</a:t>
            </a:r>
          </a:p>
          <a:p>
            <a:pPr lvl="0">
              <a:buNone/>
            </a:pPr>
            <a:r>
              <a:rPr lang="en-US" sz="1900" dirty="0" smtClean="0"/>
              <a:t>C. 84</a:t>
            </a:r>
          </a:p>
          <a:p>
            <a:pPr lvl="0">
              <a:buNone/>
            </a:pPr>
            <a:r>
              <a:rPr lang="en-US" sz="1900" dirty="0" smtClean="0"/>
              <a:t>D. 96</a:t>
            </a:r>
          </a:p>
          <a:p>
            <a:pPr>
              <a:buNone/>
            </a:pPr>
            <a:r>
              <a:rPr lang="en-US" sz="1900" dirty="0" smtClean="0"/>
              <a:t>E. 98</a:t>
            </a:r>
          </a:p>
          <a:p>
            <a:pPr>
              <a:buNone/>
            </a:pPr>
            <a:r>
              <a:rPr lang="en-US" sz="1900" dirty="0" smtClean="0"/>
              <a:t>13. A total of 50 juniors and seniors were given a mathematics test. The 35 juniors attained an average score of 80 while the 15 seniors attained an average score of 70.  What was the average score for all students who took the test?</a:t>
            </a:r>
          </a:p>
          <a:p>
            <a:pPr lvl="0">
              <a:buNone/>
            </a:pPr>
            <a:r>
              <a:rPr lang="en-US" sz="1900" dirty="0" smtClean="0"/>
              <a:t>A. 73</a:t>
            </a:r>
          </a:p>
          <a:p>
            <a:pPr lvl="0">
              <a:buNone/>
            </a:pPr>
            <a:r>
              <a:rPr lang="en-US" sz="1900" dirty="0" smtClean="0"/>
              <a:t>B. 75</a:t>
            </a:r>
          </a:p>
          <a:p>
            <a:pPr lvl="0">
              <a:buNone/>
            </a:pPr>
            <a:r>
              <a:rPr lang="en-US" sz="1900" dirty="0" smtClean="0"/>
              <a:t>C. 76</a:t>
            </a:r>
          </a:p>
          <a:p>
            <a:pPr lvl="0">
              <a:buNone/>
            </a:pPr>
            <a:r>
              <a:rPr lang="en-US" sz="1900" dirty="0" smtClean="0"/>
              <a:t>D. 77</a:t>
            </a:r>
          </a:p>
          <a:p>
            <a:pPr lvl="0">
              <a:buNone/>
            </a:pPr>
            <a:r>
              <a:rPr lang="en-US" sz="1900" dirty="0" smtClean="0"/>
              <a:t>E. 78</a:t>
            </a:r>
          </a:p>
          <a:p>
            <a:endParaRPr lang="en-US" sz="1800" dirty="0" smtClean="0"/>
          </a:p>
          <a:p>
            <a:endParaRPr lang="en-US" sz="1600" dirty="0" smtClean="0"/>
          </a:p>
          <a:p>
            <a:endParaRPr lang="en-US" sz="1600" dirty="0"/>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sz="1800" dirty="0" smtClean="0"/>
              <a:t>Math explanations:</a:t>
            </a:r>
          </a:p>
          <a:p>
            <a:endParaRPr lang="en-US" sz="1800" dirty="0" smtClean="0"/>
          </a:p>
          <a:p>
            <a:r>
              <a:rPr lang="en-US" sz="1800" u="sng" dirty="0" smtClean="0">
                <a:hlinkClick r:id="rId2"/>
              </a:rPr>
              <a:t>http://library.thinkquest.org/20991/prealg/frac.html</a:t>
            </a:r>
            <a:endParaRPr lang="en-US" sz="1800" u="sng" dirty="0" smtClean="0"/>
          </a:p>
          <a:p>
            <a:endParaRPr lang="en-US" sz="1800" u="sng" dirty="0" smtClean="0"/>
          </a:p>
          <a:p>
            <a:r>
              <a:rPr lang="en-US" sz="1800" dirty="0" smtClean="0"/>
              <a:t>This link has lots of examples and a quiz!</a:t>
            </a:r>
            <a:endParaRPr lang="en-US" sz="1800" dirty="0"/>
          </a:p>
        </p:txBody>
      </p:sp>
      <p:pic>
        <p:nvPicPr>
          <p:cNvPr id="5" name="Picture 2"/>
          <p:cNvPicPr>
            <a:picLocks noChangeAspect="1" noChangeArrowheads="1"/>
          </p:cNvPicPr>
          <p:nvPr/>
        </p:nvPicPr>
        <p:blipFill>
          <a:blip r:embed="rId3"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
        <p:nvSpPr>
          <p:cNvPr id="3" name="TextBox 2"/>
          <p:cNvSpPr txBox="1"/>
          <p:nvPr/>
        </p:nvSpPr>
        <p:spPr>
          <a:xfrm>
            <a:off x="533400" y="1524000"/>
            <a:ext cx="8001000" cy="4801314"/>
          </a:xfrm>
          <a:prstGeom prst="rect">
            <a:avLst/>
          </a:prstGeom>
          <a:noFill/>
        </p:spPr>
        <p:txBody>
          <a:bodyPr wrap="square" rtlCol="0">
            <a:spAutoFit/>
          </a:bodyPr>
          <a:lstStyle/>
          <a:p>
            <a:pPr>
              <a:buFont typeface="Wingdings"/>
              <a:buChar char="Ø"/>
            </a:pPr>
            <a:r>
              <a:rPr lang="en-US" dirty="0" smtClean="0"/>
              <a:t>7</a:t>
            </a:r>
            <a:r>
              <a:rPr lang="en-US" baseline="30000" dirty="0" smtClean="0"/>
              <a:t>th</a:t>
            </a:r>
            <a:r>
              <a:rPr lang="en-US" dirty="0" smtClean="0"/>
              <a:t> – 8</a:t>
            </a:r>
            <a:r>
              <a:rPr lang="en-US" baseline="30000" dirty="0" smtClean="0"/>
              <a:t>th</a:t>
            </a:r>
            <a:r>
              <a:rPr lang="en-US" dirty="0" smtClean="0"/>
              <a:t> grade level</a:t>
            </a:r>
          </a:p>
          <a:p>
            <a:pPr>
              <a:buFont typeface="Wingdings"/>
              <a:buChar char="Ø"/>
            </a:pPr>
            <a:endParaRPr lang="en-US" dirty="0" smtClean="0"/>
          </a:p>
          <a:p>
            <a:pPr>
              <a:buFont typeface="Wingdings"/>
              <a:buChar char="Ø"/>
            </a:pPr>
            <a:r>
              <a:rPr lang="en-US" dirty="0" smtClean="0"/>
              <a:t>Makes up 23% of the exam</a:t>
            </a:r>
          </a:p>
          <a:p>
            <a:pPr>
              <a:buFont typeface="Wingdings"/>
              <a:buChar char="Ø"/>
            </a:pPr>
            <a:endParaRPr lang="en-US" dirty="0" smtClean="0"/>
          </a:p>
          <a:p>
            <a:pPr>
              <a:buFont typeface="Wingdings"/>
              <a:buChar char="Ø"/>
            </a:pPr>
            <a:r>
              <a:rPr lang="en-US" dirty="0" smtClean="0"/>
              <a:t>Covers 9 concepts</a:t>
            </a:r>
          </a:p>
          <a:p>
            <a:r>
              <a:rPr lang="en-US" dirty="0" smtClean="0"/>
              <a:t>     * Operational using whole numbers, fractions, and decimals</a:t>
            </a:r>
          </a:p>
          <a:p>
            <a:r>
              <a:rPr lang="en-US" dirty="0" smtClean="0"/>
              <a:t>     * Squares / square roots</a:t>
            </a:r>
          </a:p>
          <a:p>
            <a:r>
              <a:rPr lang="en-US" dirty="0" smtClean="0"/>
              <a:t>     * Exponents</a:t>
            </a:r>
          </a:p>
          <a:p>
            <a:r>
              <a:rPr lang="en-US" dirty="0" smtClean="0"/>
              <a:t>     * Scientific notation</a:t>
            </a:r>
          </a:p>
          <a:p>
            <a:r>
              <a:rPr lang="en-US" dirty="0" smtClean="0"/>
              <a:t>     * Mean, median, and mode</a:t>
            </a:r>
          </a:p>
          <a:p>
            <a:r>
              <a:rPr lang="en-US" dirty="0" smtClean="0"/>
              <a:t>     * Ratios, proportions, and percent</a:t>
            </a:r>
          </a:p>
          <a:p>
            <a:r>
              <a:rPr lang="en-US" dirty="0" smtClean="0"/>
              <a:t>     * Linear equations with one variable</a:t>
            </a:r>
          </a:p>
          <a:p>
            <a:r>
              <a:rPr lang="en-US" dirty="0" smtClean="0"/>
              <a:t>     * Absolute value</a:t>
            </a:r>
          </a:p>
          <a:p>
            <a:r>
              <a:rPr lang="en-US" dirty="0" smtClean="0"/>
              <a:t>     * Simple probability</a:t>
            </a:r>
          </a:p>
          <a:p>
            <a:endParaRPr lang="en-US" dirty="0" smtClean="0"/>
          </a:p>
          <a:p>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
        <p:nvSpPr>
          <p:cNvPr id="3" name="TextBox 2"/>
          <p:cNvSpPr txBox="1"/>
          <p:nvPr/>
        </p:nvSpPr>
        <p:spPr>
          <a:xfrm>
            <a:off x="381000" y="1295400"/>
            <a:ext cx="8077200" cy="5447645"/>
          </a:xfrm>
          <a:prstGeom prst="rect">
            <a:avLst/>
          </a:prstGeom>
          <a:noFill/>
        </p:spPr>
        <p:txBody>
          <a:bodyPr wrap="square" rtlCol="0">
            <a:spAutoFit/>
          </a:bodyPr>
          <a:lstStyle/>
          <a:p>
            <a:pPr algn="ctr"/>
            <a:r>
              <a:rPr lang="en-US" sz="2400" dirty="0" smtClean="0">
                <a:latin typeface="Impact" pitchFamily="34" charset="0"/>
              </a:rPr>
              <a:t>Operations using whole numbers, fractions, and decimals</a:t>
            </a:r>
          </a:p>
          <a:p>
            <a:endParaRPr lang="en-US" dirty="0" smtClean="0"/>
          </a:p>
          <a:p>
            <a:endParaRPr lang="en-US" dirty="0" smtClean="0"/>
          </a:p>
          <a:p>
            <a:pPr>
              <a:buFont typeface="Wingdings"/>
              <a:buChar char="Ø"/>
            </a:pPr>
            <a:r>
              <a:rPr lang="en-US" dirty="0" smtClean="0"/>
              <a:t>The properties of integers</a:t>
            </a:r>
          </a:p>
          <a:p>
            <a:pPr>
              <a:buFont typeface="Wingdings"/>
              <a:buChar char="Ø"/>
            </a:pPr>
            <a:endParaRPr lang="en-US" dirty="0" smtClean="0"/>
          </a:p>
          <a:p>
            <a:pPr>
              <a:buFont typeface="Wingdings"/>
              <a:buChar char="Ø"/>
            </a:pPr>
            <a:r>
              <a:rPr lang="en-US" dirty="0" smtClean="0"/>
              <a:t>Include both positive and negative whole numbers</a:t>
            </a:r>
          </a:p>
          <a:p>
            <a:pPr>
              <a:buFont typeface="Wingdings"/>
              <a:buChar char="Ø"/>
            </a:pPr>
            <a:endParaRPr lang="en-US" dirty="0" smtClean="0"/>
          </a:p>
          <a:p>
            <a:pPr>
              <a:buFont typeface="Wingdings"/>
              <a:buChar char="Ø"/>
            </a:pPr>
            <a:r>
              <a:rPr lang="en-US" dirty="0" smtClean="0"/>
              <a:t>Zero is considered an integer</a:t>
            </a:r>
          </a:p>
          <a:p>
            <a:pPr>
              <a:buFont typeface="Wingdings"/>
              <a:buChar char="Ø"/>
            </a:pPr>
            <a:endParaRPr lang="en-US" dirty="0" smtClean="0"/>
          </a:p>
          <a:p>
            <a:pPr>
              <a:buFont typeface="Wingdings"/>
              <a:buChar char="Ø"/>
            </a:pPr>
            <a:r>
              <a:rPr lang="en-US" dirty="0" smtClean="0"/>
              <a:t>Consecutive integers follow one another and differ by 1. For example: 6,7,8, and 9  are consecutive integers. Likewise, 0, -1, -2, and -3 are consecutive integers.</a:t>
            </a:r>
          </a:p>
          <a:p>
            <a:pPr>
              <a:buFont typeface="Wingdings"/>
              <a:buChar char="Ø"/>
            </a:pPr>
            <a:endParaRPr lang="en-US" dirty="0" smtClean="0"/>
          </a:p>
          <a:p>
            <a:pPr>
              <a:buFont typeface="Wingdings"/>
              <a:buChar char="Ø"/>
            </a:pPr>
            <a:r>
              <a:rPr lang="en-US" dirty="0" smtClean="0"/>
              <a:t>The value of a number does not change when multiplied by 1.                                                                          For example: 13 x 1 = 13</a:t>
            </a:r>
          </a:p>
          <a:p>
            <a:pPr>
              <a:buFont typeface="Wingdings"/>
              <a:buChar char="Ø"/>
            </a:pPr>
            <a:endParaRPr lang="en-US" dirty="0" smtClean="0"/>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
        <p:nvSpPr>
          <p:cNvPr id="3" name="TextBox 2"/>
          <p:cNvSpPr txBox="1"/>
          <p:nvPr/>
        </p:nvSpPr>
        <p:spPr>
          <a:xfrm>
            <a:off x="457200" y="1143000"/>
            <a:ext cx="8001000" cy="3939540"/>
          </a:xfrm>
          <a:prstGeom prst="rect">
            <a:avLst/>
          </a:prstGeom>
          <a:noFill/>
        </p:spPr>
        <p:txBody>
          <a:bodyPr wrap="square" rtlCol="0">
            <a:spAutoFit/>
          </a:bodyPr>
          <a:lstStyle/>
          <a:p>
            <a:pPr algn="ctr"/>
            <a:r>
              <a:rPr lang="en-US" sz="2400" dirty="0" smtClean="0">
                <a:latin typeface="Impact" pitchFamily="34" charset="0"/>
              </a:rPr>
              <a:t>Operations using whole numbers, fractions and decimals</a:t>
            </a:r>
          </a:p>
          <a:p>
            <a:endParaRPr lang="en-US" sz="2800" dirty="0" smtClean="0"/>
          </a:p>
          <a:p>
            <a:pPr>
              <a:buFont typeface="Wingdings"/>
              <a:buChar char="Ø"/>
            </a:pPr>
            <a:r>
              <a:rPr lang="en-US" dirty="0" smtClean="0"/>
              <a:t>Real numbers</a:t>
            </a:r>
          </a:p>
          <a:p>
            <a:pPr>
              <a:buFont typeface="Wingdings"/>
              <a:buChar char="Ø"/>
            </a:pPr>
            <a:endParaRPr lang="en-US" dirty="0" smtClean="0"/>
          </a:p>
          <a:p>
            <a:r>
              <a:rPr lang="en-US" dirty="0" smtClean="0"/>
              <a:t>** All real numbers correspond to points on the number line.</a:t>
            </a:r>
          </a:p>
          <a:p>
            <a:r>
              <a:rPr lang="en-US" dirty="0" smtClean="0"/>
              <a:t>** All real numbers except zero are either positive or negative.</a:t>
            </a:r>
          </a:p>
          <a:p>
            <a:r>
              <a:rPr lang="en-US" dirty="0" smtClean="0"/>
              <a:t>** For any two numbers on a number line, the number to the </a:t>
            </a:r>
          </a:p>
          <a:p>
            <a:r>
              <a:rPr lang="en-US" dirty="0" smtClean="0"/>
              <a:t>     left is always less than the number to the right. </a:t>
            </a:r>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
        <p:nvSpPr>
          <p:cNvPr id="3" name="TextBox 2"/>
          <p:cNvSpPr txBox="1"/>
          <p:nvPr/>
        </p:nvSpPr>
        <p:spPr>
          <a:xfrm>
            <a:off x="533400" y="1066800"/>
            <a:ext cx="7543800" cy="5447645"/>
          </a:xfrm>
          <a:prstGeom prst="rect">
            <a:avLst/>
          </a:prstGeom>
          <a:noFill/>
        </p:spPr>
        <p:txBody>
          <a:bodyPr wrap="square" rtlCol="0">
            <a:spAutoFit/>
          </a:bodyPr>
          <a:lstStyle/>
          <a:p>
            <a:pPr algn="ctr"/>
            <a:r>
              <a:rPr lang="en-US" sz="2400" dirty="0" smtClean="0">
                <a:latin typeface="Impact" pitchFamily="34" charset="0"/>
              </a:rPr>
              <a:t>Numerical Skills / Pre-Algebra</a:t>
            </a:r>
          </a:p>
          <a:p>
            <a:endParaRPr lang="en-US" dirty="0" smtClean="0"/>
          </a:p>
          <a:p>
            <a:r>
              <a:rPr lang="en-US" dirty="0" smtClean="0"/>
              <a:t>1.  54 – 6 : 2+ 6 = ? </a:t>
            </a:r>
          </a:p>
          <a:p>
            <a:endParaRPr lang="en-US" dirty="0" smtClean="0"/>
          </a:p>
          <a:p>
            <a:r>
              <a:rPr lang="en-US" dirty="0" smtClean="0"/>
              <a:t> A. 6</a:t>
            </a:r>
          </a:p>
          <a:p>
            <a:r>
              <a:rPr lang="en-US" dirty="0" smtClean="0"/>
              <a:t>B. 24</a:t>
            </a:r>
          </a:p>
          <a:p>
            <a:r>
              <a:rPr lang="en-US" dirty="0" smtClean="0"/>
              <a:t>C. 27</a:t>
            </a:r>
          </a:p>
          <a:p>
            <a:r>
              <a:rPr lang="en-US" dirty="0" smtClean="0"/>
              <a:t>D. 30</a:t>
            </a:r>
          </a:p>
          <a:p>
            <a:r>
              <a:rPr lang="en-US" dirty="0" smtClean="0"/>
              <a:t>E. 57</a:t>
            </a:r>
          </a:p>
          <a:p>
            <a:endParaRPr lang="en-US" dirty="0" smtClean="0"/>
          </a:p>
          <a:p>
            <a:r>
              <a:rPr lang="en-US" dirty="0" smtClean="0"/>
              <a:t>2. The lowest temperature on a winter morning was -8°F. Later that same day the temperature reached a high of 24°F. By how many degrees Fahrenheit did the temperature increase?</a:t>
            </a:r>
          </a:p>
          <a:p>
            <a:endParaRPr lang="en-US" dirty="0" smtClean="0"/>
          </a:p>
          <a:p>
            <a:r>
              <a:rPr lang="en-US" dirty="0" smtClean="0"/>
              <a:t>A. 3°</a:t>
            </a:r>
          </a:p>
          <a:p>
            <a:r>
              <a:rPr lang="en-US" dirty="0" smtClean="0"/>
              <a:t>B. 8°</a:t>
            </a:r>
          </a:p>
          <a:p>
            <a:r>
              <a:rPr lang="en-US" dirty="0" smtClean="0"/>
              <a:t>C. 16°</a:t>
            </a:r>
          </a:p>
          <a:p>
            <a:r>
              <a:rPr lang="en-US" dirty="0" smtClean="0"/>
              <a:t>D. 24°</a:t>
            </a:r>
          </a:p>
          <a:p>
            <a:r>
              <a:rPr lang="en-US" dirty="0" smtClean="0"/>
              <a:t>E. 32°</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
        <p:nvSpPr>
          <p:cNvPr id="3" name="TextBox 2"/>
          <p:cNvSpPr txBox="1"/>
          <p:nvPr/>
        </p:nvSpPr>
        <p:spPr>
          <a:xfrm>
            <a:off x="457200" y="1219200"/>
            <a:ext cx="8153400" cy="3416320"/>
          </a:xfrm>
          <a:prstGeom prst="rect">
            <a:avLst/>
          </a:prstGeom>
          <a:noFill/>
        </p:spPr>
        <p:txBody>
          <a:bodyPr wrap="square" rtlCol="0">
            <a:spAutoFit/>
          </a:bodyPr>
          <a:lstStyle/>
          <a:p>
            <a:r>
              <a:rPr lang="en-US" dirty="0" smtClean="0"/>
              <a:t>3. In scientific notation, 20,000 + 3,400,000 = ?</a:t>
            </a:r>
          </a:p>
          <a:p>
            <a:endParaRPr lang="en-US" dirty="0" smtClean="0"/>
          </a:p>
          <a:p>
            <a:pPr marL="342900" indent="-342900">
              <a:buAutoNum type="alphaUcPeriod"/>
            </a:pPr>
            <a:r>
              <a:rPr lang="en-US" dirty="0" smtClean="0"/>
              <a:t>42 X 106</a:t>
            </a:r>
          </a:p>
          <a:p>
            <a:pPr marL="342900" indent="-342900">
              <a:buAutoNum type="alphaUcPeriod"/>
            </a:pPr>
            <a:r>
              <a:rPr lang="en-US" dirty="0" smtClean="0"/>
              <a:t>3.60 X 106</a:t>
            </a:r>
          </a:p>
          <a:p>
            <a:pPr marL="342900" indent="-342900">
              <a:buAutoNum type="alphaUcPeriod"/>
            </a:pPr>
            <a:r>
              <a:rPr lang="en-US" dirty="0" smtClean="0"/>
              <a:t>3.42 X 107</a:t>
            </a:r>
          </a:p>
          <a:p>
            <a:pPr marL="342900" indent="-342900">
              <a:buAutoNum type="alphaUcPeriod"/>
            </a:pPr>
            <a:r>
              <a:rPr lang="en-US" dirty="0" smtClean="0"/>
              <a:t>3.60 X 107</a:t>
            </a:r>
          </a:p>
          <a:p>
            <a:pPr marL="342900" indent="-342900">
              <a:buAutoNum type="alphaUcPeriod"/>
            </a:pPr>
            <a:r>
              <a:rPr lang="en-US" dirty="0" smtClean="0"/>
              <a:t>3.60 X 1012</a:t>
            </a:r>
          </a:p>
          <a:p>
            <a:pPr marL="342900" indent="-342900">
              <a:buAutoNum type="alphaUcPeriod"/>
            </a:pPr>
            <a:endParaRPr lang="en-US" dirty="0" smtClean="0"/>
          </a:p>
          <a:p>
            <a:pPr marL="342900" indent="-342900">
              <a:buAutoNum type="alphaLcPeriod"/>
            </a:pPr>
            <a:endParaRPr lang="en-US" dirty="0" smtClean="0"/>
          </a:p>
          <a:p>
            <a:endParaRPr lang="en-US" dirty="0" smtClean="0"/>
          </a:p>
          <a:p>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
        <p:nvSpPr>
          <p:cNvPr id="3" name="TextBox 2"/>
          <p:cNvSpPr txBox="1"/>
          <p:nvPr/>
        </p:nvSpPr>
        <p:spPr>
          <a:xfrm>
            <a:off x="457200" y="1371600"/>
            <a:ext cx="8077200" cy="5016758"/>
          </a:xfrm>
          <a:prstGeom prst="rect">
            <a:avLst/>
          </a:prstGeom>
          <a:noFill/>
        </p:spPr>
        <p:txBody>
          <a:bodyPr wrap="square" rtlCol="0">
            <a:spAutoFit/>
          </a:bodyPr>
          <a:lstStyle/>
          <a:p>
            <a:r>
              <a:rPr lang="en-US" sz="1600" dirty="0" smtClean="0"/>
              <a:t>4. Mr. Brown went grocery shopping to buy meat for his annual office picnic. He bought 7.34 pounds of hamburger, 17.85 pounds of chicken, and 6.12 pounds of steak. How many pounds of meat did Mr. Brown by?</a:t>
            </a:r>
          </a:p>
          <a:p>
            <a:endParaRPr lang="en-US" sz="1600" dirty="0" smtClean="0"/>
          </a:p>
          <a:p>
            <a:pPr marL="342900" indent="-342900">
              <a:buAutoNum type="alphaUcPeriod"/>
            </a:pPr>
            <a:r>
              <a:rPr lang="en-US" sz="1600" dirty="0" smtClean="0"/>
              <a:t>32.10</a:t>
            </a:r>
          </a:p>
          <a:p>
            <a:pPr marL="342900" indent="-342900">
              <a:buAutoNum type="alphaUcPeriod"/>
            </a:pPr>
            <a:r>
              <a:rPr lang="en-US" sz="1600" dirty="0" smtClean="0"/>
              <a:t>31.31</a:t>
            </a:r>
          </a:p>
          <a:p>
            <a:pPr marL="342900" indent="-342900">
              <a:buAutoNum type="alphaUcPeriod"/>
            </a:pPr>
            <a:r>
              <a:rPr lang="en-US" sz="1600" dirty="0" smtClean="0"/>
              <a:t>26.25</a:t>
            </a:r>
          </a:p>
          <a:p>
            <a:pPr marL="342900" indent="-342900">
              <a:buAutoNum type="alphaUcPeriod"/>
            </a:pPr>
            <a:r>
              <a:rPr lang="en-US" sz="1600" dirty="0" smtClean="0"/>
              <a:t>22.10</a:t>
            </a:r>
          </a:p>
          <a:p>
            <a:pPr marL="342900" indent="-342900">
              <a:buAutoNum type="alphaUcPeriod"/>
            </a:pPr>
            <a:r>
              <a:rPr lang="en-US" sz="1600" dirty="0" smtClean="0"/>
              <a:t>21.10</a:t>
            </a:r>
          </a:p>
          <a:p>
            <a:pPr marL="342900" indent="-342900">
              <a:buAutoNum type="alphaUcPeriod"/>
            </a:pPr>
            <a:endParaRPr lang="en-US" sz="1600" dirty="0" smtClean="0"/>
          </a:p>
          <a:p>
            <a:pPr marL="342900" indent="-342900"/>
            <a:r>
              <a:rPr lang="en-US" sz="1600" dirty="0" smtClean="0"/>
              <a:t>5. Four students about to purchase concert tickets for $18.50 each discover that they may purchase a block of 5 tickets for $80.00. How much would each of the 4 students save  if they can get a fifth person to join them and the 5 people equally divide the price of the 5-ticket block?</a:t>
            </a:r>
          </a:p>
          <a:p>
            <a:pPr marL="342900" indent="-342900"/>
            <a:endParaRPr lang="en-US" sz="1600" dirty="0" smtClean="0"/>
          </a:p>
          <a:p>
            <a:pPr marL="342900" indent="-342900">
              <a:buAutoNum type="alphaUcPeriod"/>
            </a:pPr>
            <a:r>
              <a:rPr lang="en-US" sz="1600" dirty="0" smtClean="0"/>
              <a:t>$1.50</a:t>
            </a:r>
          </a:p>
          <a:p>
            <a:pPr marL="342900" indent="-342900">
              <a:buAutoNum type="alphaUcPeriod"/>
            </a:pPr>
            <a:r>
              <a:rPr lang="en-US" sz="1600" dirty="0" smtClean="0"/>
              <a:t>$2.50</a:t>
            </a:r>
          </a:p>
          <a:p>
            <a:pPr marL="342900" indent="-342900">
              <a:buAutoNum type="alphaUcPeriod"/>
            </a:pPr>
            <a:r>
              <a:rPr lang="en-US" sz="1600" dirty="0" smtClean="0"/>
              <a:t>$26.25</a:t>
            </a:r>
          </a:p>
          <a:p>
            <a:pPr marL="342900" indent="-342900">
              <a:buAutoNum type="alphaUcPeriod"/>
            </a:pPr>
            <a:r>
              <a:rPr lang="en-US" sz="1600" dirty="0" smtClean="0"/>
              <a:t>$10.00</a:t>
            </a:r>
          </a:p>
          <a:p>
            <a:pPr marL="342900" indent="-342900">
              <a:buAutoNum type="alphaUcPeriod"/>
            </a:pPr>
            <a:r>
              <a:rPr lang="en-US" sz="1600" dirty="0" smtClean="0"/>
              <a:t>$12.50</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33400" y="1524000"/>
            <a:ext cx="7924800" cy="2862322"/>
          </a:xfrm>
          <a:prstGeom prst="rect">
            <a:avLst/>
          </a:prstGeom>
          <a:noFill/>
        </p:spPr>
        <p:txBody>
          <a:bodyPr wrap="square" rtlCol="0">
            <a:spAutoFit/>
          </a:bodyPr>
          <a:lstStyle/>
          <a:p>
            <a:pPr marL="342900" indent="-342900">
              <a:buAutoNum type="arabicPeriod" startAt="6"/>
            </a:pPr>
            <a:r>
              <a:rPr lang="en-US" dirty="0" smtClean="0"/>
              <a:t>Saying that 4 &lt; x &lt; 9 is equivalent to saying what about X? </a:t>
            </a:r>
          </a:p>
          <a:p>
            <a:pPr marL="342900" indent="-342900">
              <a:buAutoNum type="arabicPeriod" startAt="6"/>
            </a:pPr>
            <a:endParaRPr lang="en-US" dirty="0" smtClean="0"/>
          </a:p>
          <a:p>
            <a:pPr lvl="0"/>
            <a:r>
              <a:rPr lang="en-US" dirty="0" smtClean="0"/>
              <a:t>A.  0 &lt; x &lt; 5</a:t>
            </a:r>
          </a:p>
          <a:p>
            <a:pPr lvl="0"/>
            <a:r>
              <a:rPr lang="en-US" dirty="0" smtClean="0"/>
              <a:t>B.  0 &lt; x &lt; 65</a:t>
            </a:r>
          </a:p>
          <a:p>
            <a:pPr lvl="0"/>
            <a:r>
              <a:rPr lang="en-US" dirty="0" smtClean="0"/>
              <a:t>C.  2 &lt; x &lt; 3</a:t>
            </a:r>
          </a:p>
          <a:p>
            <a:pPr lvl="0"/>
            <a:r>
              <a:rPr lang="en-US" dirty="0" smtClean="0"/>
              <a:t>D.  4 &lt; x &lt; 9</a:t>
            </a:r>
          </a:p>
          <a:p>
            <a:pPr marL="342900" lvl="0" indent="-342900">
              <a:buAutoNum type="alphaUcPeriod" startAt="5"/>
            </a:pPr>
            <a:r>
              <a:rPr lang="en-US" dirty="0" smtClean="0"/>
              <a:t>16 &lt; x &lt; 81</a:t>
            </a:r>
          </a:p>
          <a:p>
            <a:pPr marL="342900" indent="-342900">
              <a:buAutoNum type="arabicPeriod" startAt="6"/>
            </a:pPr>
            <a:endParaRPr lang="en-US" dirty="0" smtClean="0"/>
          </a:p>
          <a:p>
            <a:pPr marL="342900" indent="-342900">
              <a:buAutoNum type="arabicPeriod" startAt="6"/>
            </a:pPr>
            <a:endParaRPr lang="en-US" dirty="0" smtClean="0"/>
          </a:p>
          <a:p>
            <a:pPr marL="342900" indent="-342900">
              <a:buAutoNum type="arabicPeriod" startAt="6"/>
            </a:pPr>
            <a:endParaRPr lang="en-US" dirty="0" smtClean="0"/>
          </a:p>
        </p:txBody>
      </p:sp>
      <p:pic>
        <p:nvPicPr>
          <p:cNvPr id="6"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pPr>
              <a:buNone/>
            </a:pPr>
            <a:r>
              <a:rPr lang="en-US" sz="1800" dirty="0" smtClean="0"/>
              <a:t>7. What value of X solves the following proportion?  96 = 8x</a:t>
            </a:r>
          </a:p>
          <a:p>
            <a:pPr>
              <a:buNone/>
            </a:pPr>
            <a:r>
              <a:rPr lang="en-US" sz="1800" dirty="0" smtClean="0"/>
              <a:t>A. 5 .13</a:t>
            </a:r>
          </a:p>
          <a:p>
            <a:pPr>
              <a:buNone/>
            </a:pPr>
            <a:r>
              <a:rPr lang="en-US" sz="1800" dirty="0" smtClean="0"/>
              <a:t>B. 6 .34</a:t>
            </a:r>
          </a:p>
          <a:p>
            <a:pPr>
              <a:buNone/>
            </a:pPr>
            <a:r>
              <a:rPr lang="en-US" sz="1800" dirty="0" smtClean="0"/>
              <a:t>C. 10 .12</a:t>
            </a:r>
          </a:p>
          <a:p>
            <a:pPr>
              <a:buNone/>
            </a:pPr>
            <a:r>
              <a:rPr lang="en-US" sz="1800" dirty="0" smtClean="0"/>
              <a:t>D. 11</a:t>
            </a:r>
          </a:p>
          <a:p>
            <a:pPr>
              <a:buNone/>
            </a:pPr>
            <a:r>
              <a:rPr lang="en-US" sz="1800" dirty="0" smtClean="0"/>
              <a:t>E. 12</a:t>
            </a:r>
          </a:p>
          <a:p>
            <a:endParaRPr lang="en-US" dirty="0" smtClean="0"/>
          </a:p>
          <a:p>
            <a:endParaRPr lang="en-US" dirty="0"/>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360</TotalTime>
  <Words>791</Words>
  <Application>Microsoft Office PowerPoint</Application>
  <PresentationFormat>On-screen Show (4:3)</PresentationFormat>
  <Paragraphs>137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jphilbeck</dc:creator>
  <cp:lastModifiedBy>elizabeth.bryant</cp:lastModifiedBy>
  <cp:revision>60</cp:revision>
  <dcterms:created xsi:type="dcterms:W3CDTF">2009-10-19T15:48:50Z</dcterms:created>
  <dcterms:modified xsi:type="dcterms:W3CDTF">2010-05-30T14:32:04Z</dcterms:modified>
</cp:coreProperties>
</file>